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463" r:id="rId3"/>
    <p:sldId id="517" r:id="rId4"/>
    <p:sldId id="518" r:id="rId5"/>
    <p:sldId id="519" r:id="rId6"/>
    <p:sldId id="520" r:id="rId7"/>
    <p:sldId id="477" r:id="rId8"/>
    <p:sldId id="399" r:id="rId9"/>
    <p:sldId id="409" r:id="rId10"/>
    <p:sldId id="481" r:id="rId11"/>
    <p:sldId id="482" r:id="rId12"/>
    <p:sldId id="50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82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jpeg>
</file>

<file path=ppt/media/image11.jpeg>
</file>

<file path=ppt/media/image12.tiff>
</file>

<file path=ppt/media/image13.tiff>
</file>

<file path=ppt/media/image14.tiff>
</file>

<file path=ppt/media/image15.tiff>
</file>

<file path=ppt/media/image16.jpeg>
</file>

<file path=ppt/media/image17.jpg>
</file>

<file path=ppt/media/image18.jpg>
</file>

<file path=ppt/media/image19.jpg>
</file>

<file path=ppt/media/image2.png>
</file>

<file path=ppt/media/image20.png>
</file>

<file path=ppt/media/image3.jpe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22D637-C006-42E6-A174-C6026AE378E9}" type="datetimeFigureOut">
              <a:rPr lang="en-US" smtClean="0"/>
              <a:t>8/11/2023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901250-761B-44F6-8368-AF30FD50D892}" type="slidenum">
              <a:rPr lang="en-US" smtClean="0"/>
              <a:t>‹#›</a:t>
            </a:fld>
            <a:endParaRPr lang="en-US"/>
          </a:p>
        </p:txBody>
      </p:sp>
    </p:spTree>
    <p:extLst>
      <p:ext uri="{BB962C8B-B14F-4D97-AF65-F5344CB8AC3E}">
        <p14:creationId xmlns:p14="http://schemas.microsoft.com/office/powerpoint/2010/main" val="2515092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01775E-EDE2-4DE5-A02D-A8BD8C6F6AC0}" type="slidenum">
              <a:rPr lang="en-US" smtClean="0"/>
              <a:t>1</a:t>
            </a:fld>
            <a:endParaRPr lang="en-US"/>
          </a:p>
        </p:txBody>
      </p:sp>
    </p:spTree>
    <p:extLst>
      <p:ext uri="{BB962C8B-B14F-4D97-AF65-F5344CB8AC3E}">
        <p14:creationId xmlns:p14="http://schemas.microsoft.com/office/powerpoint/2010/main" val="131860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B8D726-D0BC-B240-A677-46F99704B744}"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6963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6395E-E079-DACB-6D25-57F51D4C98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11E57C-29F5-F905-5B42-98C60F0F82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F71E9-5DA9-7716-49A2-F07114C2248C}"/>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0E18502B-4907-75FF-A9BB-80D9AAFE72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271CF6-B4C0-BF2D-11DE-E0BEA28BC5A0}"/>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410285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46F19-9775-741C-EC49-DCCF3BD2C4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8F0242-646E-6F4E-4E1B-AC31A2A15A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95D07D-9B81-ABE3-7185-B4C08B8F46C9}"/>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066A1A36-FE5F-FA2B-E9EB-26D3D7CB15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A02252-D52F-CD5B-E286-2EBB19BBECD2}"/>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2763561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0644E3-D095-45E8-8EA0-E2AFF3A4DA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36AE5F-5955-AAB2-4652-F50EBBA57F1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1DC67C-13F0-0123-EE54-C39B5162E443}"/>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27D9E99A-F71D-6B91-D588-F6996A617D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73557B-A0F3-3845-E09A-48858AAB998D}"/>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394514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Full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E11C3564-CF67-FE45-A9E2-4B3C230C88D2}"/>
              </a:ext>
            </a:extLst>
          </p:cNvPr>
          <p:cNvSpPr>
            <a:spLocks noGrp="1"/>
          </p:cNvSpPr>
          <p:nvPr>
            <p:ph type="pic" sz="quarter" idx="14"/>
          </p:nvPr>
        </p:nvSpPr>
        <p:spPr>
          <a:xfrm>
            <a:off x="0" y="-1"/>
            <a:ext cx="12192000" cy="3429001"/>
          </a:xfrm>
          <a:prstGeom prst="rect">
            <a:avLst/>
          </a:prstGeom>
          <a:solidFill>
            <a:schemeClr val="bg1">
              <a:lumMod val="95000"/>
            </a:schemeClr>
          </a:solidFill>
        </p:spPr>
        <p:txBody>
          <a:bodyPr>
            <a:normAutofit/>
          </a:bodyPr>
          <a:lstStyle>
            <a:lvl1pPr>
              <a:defRPr sz="1051"/>
            </a:lvl1pPr>
          </a:lstStyle>
          <a:p>
            <a:endParaRPr lang="en-US" dirty="0"/>
          </a:p>
        </p:txBody>
      </p:sp>
    </p:spTree>
    <p:extLst>
      <p:ext uri="{BB962C8B-B14F-4D97-AF65-F5344CB8AC3E}">
        <p14:creationId xmlns:p14="http://schemas.microsoft.com/office/powerpoint/2010/main" val="3230258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889E8-FCB4-9DA9-0A7D-8655E39CBF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D7BFB0-8F07-3C1B-C37E-6D7CB0A185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612626-62C0-F477-6CCC-65005110E278}"/>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73E81A14-A92C-660C-BFF1-2256458CE6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FDDE6-514B-C120-9491-856D93CD7E42}"/>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1249925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7DE49-66CB-31F1-9FB1-26059AA7D3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883F89-DD41-2E22-51DF-3F664083C9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A42583-9B81-8E22-40D8-D858C6B2C5C6}"/>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6A9E60ED-6415-E3A1-C265-30E2362C39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046095-DBBF-DE47-6DE3-AC6B04F450F7}"/>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3426469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7F89F-1659-6ADC-5C23-CA6D6DC1D1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97093D-9C34-89BA-4CAE-C09D987F01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E4605B-DED1-0FE9-A171-7732D075D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056C3D-7BEB-7411-21D9-DA641225474C}"/>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6" name="Footer Placeholder 5">
            <a:extLst>
              <a:ext uri="{FF2B5EF4-FFF2-40B4-BE49-F238E27FC236}">
                <a16:creationId xmlns:a16="http://schemas.microsoft.com/office/drawing/2014/main" id="{E2E14848-119F-0F22-5E3E-EF27FC13B6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3F5BDF-DA69-6CA4-0E68-1D9BD9F21593}"/>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1333675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5D7A2-D118-7739-D659-DFF55A9486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897781-3927-4358-341E-FBC58DA9BD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66BBA0-9B8D-A118-6CB6-3A58186FFA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D9F280-F299-00B9-8708-87B5B5566F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469B73-0A37-32C7-7EFE-CA944A25FA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722BFB-5D16-D151-CDC9-0503AD186C75}"/>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8" name="Footer Placeholder 7">
            <a:extLst>
              <a:ext uri="{FF2B5EF4-FFF2-40B4-BE49-F238E27FC236}">
                <a16:creationId xmlns:a16="http://schemas.microsoft.com/office/drawing/2014/main" id="{D787A83C-873D-2132-A807-823449AC61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039121-25AA-5210-271C-D81FADD017CC}"/>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33062124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AB2B7-ADD3-F38E-0BC4-21ED3359EB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3E4067-9BC8-6E83-5B87-013F4232E9F3}"/>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4" name="Footer Placeholder 3">
            <a:extLst>
              <a:ext uri="{FF2B5EF4-FFF2-40B4-BE49-F238E27FC236}">
                <a16:creationId xmlns:a16="http://schemas.microsoft.com/office/drawing/2014/main" id="{FDD0997B-C324-3856-6EA1-C25D9F703E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91111C-142F-7C72-5849-8AA401A2FD5D}"/>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1903409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1EDFE2-60CD-B3B1-B4B2-42D1FDA3C74E}"/>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3" name="Footer Placeholder 2">
            <a:extLst>
              <a:ext uri="{FF2B5EF4-FFF2-40B4-BE49-F238E27FC236}">
                <a16:creationId xmlns:a16="http://schemas.microsoft.com/office/drawing/2014/main" id="{D2B317B3-B0F4-473A-0AF2-297BAD47F4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8378CF-1FF8-0175-AB59-DDDB669A2213}"/>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241597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9E2DA-CD90-4D21-CECB-9C6D5B8F30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BE4B0E-7D6B-BC5C-4F21-A013E8D541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4E58BE8-98A4-EBA6-E87B-9A490FF099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67C946-03D1-3B40-1975-BBBCCB6D7E10}"/>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6" name="Footer Placeholder 5">
            <a:extLst>
              <a:ext uri="{FF2B5EF4-FFF2-40B4-BE49-F238E27FC236}">
                <a16:creationId xmlns:a16="http://schemas.microsoft.com/office/drawing/2014/main" id="{E5377332-801A-85BB-0C55-AA0F32C509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5D4EAC-E46E-EE20-FB5B-CA709ED0F4FC}"/>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3779853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2EC4-5BAC-99BD-A525-A130C8B429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EF67D5-1C5D-9DCF-4AE1-082A7C5198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DD2C99-36B1-C8B8-21D0-3540E714E5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886B7-56B2-05F6-417C-4429B1615BC7}"/>
              </a:ext>
            </a:extLst>
          </p:cNvPr>
          <p:cNvSpPr>
            <a:spLocks noGrp="1"/>
          </p:cNvSpPr>
          <p:nvPr>
            <p:ph type="dt" sz="half" idx="10"/>
          </p:nvPr>
        </p:nvSpPr>
        <p:spPr/>
        <p:txBody>
          <a:bodyPr/>
          <a:lstStyle/>
          <a:p>
            <a:fld id="{A07C0A8A-41AC-4DAE-9E4E-FDD64E7E0D14}" type="datetimeFigureOut">
              <a:rPr lang="en-US" smtClean="0"/>
              <a:t>8/11/2023</a:t>
            </a:fld>
            <a:endParaRPr lang="en-US"/>
          </a:p>
        </p:txBody>
      </p:sp>
      <p:sp>
        <p:nvSpPr>
          <p:cNvPr id="6" name="Footer Placeholder 5">
            <a:extLst>
              <a:ext uri="{FF2B5EF4-FFF2-40B4-BE49-F238E27FC236}">
                <a16:creationId xmlns:a16="http://schemas.microsoft.com/office/drawing/2014/main" id="{BE26761A-6FDB-FF76-70E2-C4AE1D0B77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53415-C75E-0F45-3E41-EDDDC1478567}"/>
              </a:ext>
            </a:extLst>
          </p:cNvPr>
          <p:cNvSpPr>
            <a:spLocks noGrp="1"/>
          </p:cNvSpPr>
          <p:nvPr>
            <p:ph type="sldNum" sz="quarter" idx="12"/>
          </p:nvPr>
        </p:nvSpPr>
        <p:spPr/>
        <p:txBody>
          <a:bodyPr/>
          <a:lstStyle/>
          <a:p>
            <a:fld id="{DF859B9F-1392-4886-95E1-6327877061A5}" type="slidenum">
              <a:rPr lang="en-US" smtClean="0"/>
              <a:t>‹#›</a:t>
            </a:fld>
            <a:endParaRPr lang="en-US"/>
          </a:p>
        </p:txBody>
      </p:sp>
    </p:spTree>
    <p:extLst>
      <p:ext uri="{BB962C8B-B14F-4D97-AF65-F5344CB8AC3E}">
        <p14:creationId xmlns:p14="http://schemas.microsoft.com/office/powerpoint/2010/main" val="3332502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6E32D0-F8E7-6CFB-FABB-8CC60C4794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799FAE-B5CA-E0E4-F007-632D8D52C4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A84C42-F4BB-671F-8EC9-FE1A75D3E2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7C0A8A-41AC-4DAE-9E4E-FDD64E7E0D14}" type="datetimeFigureOut">
              <a:rPr lang="en-US" smtClean="0"/>
              <a:t>8/11/2023</a:t>
            </a:fld>
            <a:endParaRPr lang="en-US"/>
          </a:p>
        </p:txBody>
      </p:sp>
      <p:sp>
        <p:nvSpPr>
          <p:cNvPr id="5" name="Footer Placeholder 4">
            <a:extLst>
              <a:ext uri="{FF2B5EF4-FFF2-40B4-BE49-F238E27FC236}">
                <a16:creationId xmlns:a16="http://schemas.microsoft.com/office/drawing/2014/main" id="{7A4E3665-1FF2-646B-F7DC-DBF5D58224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627846-5AAA-0208-57FF-05A7D36F6E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859B9F-1392-4886-95E1-6327877061A5}" type="slidenum">
              <a:rPr lang="en-US" smtClean="0"/>
              <a:t>‹#›</a:t>
            </a:fld>
            <a:endParaRPr lang="en-US"/>
          </a:p>
        </p:txBody>
      </p:sp>
    </p:spTree>
    <p:extLst>
      <p:ext uri="{BB962C8B-B14F-4D97-AF65-F5344CB8AC3E}">
        <p14:creationId xmlns:p14="http://schemas.microsoft.com/office/powerpoint/2010/main" val="862183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tif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14.tiff"/><Relationship Id="rId5" Type="http://schemas.openxmlformats.org/officeDocument/2006/relationships/image" Target="../media/image13.tiff"/><Relationship Id="rId10" Type="http://schemas.openxmlformats.org/officeDocument/2006/relationships/image" Target="../media/image2.png"/><Relationship Id="rId4" Type="http://schemas.openxmlformats.org/officeDocument/2006/relationships/image" Target="../media/image12.tiff"/><Relationship Id="rId9" Type="http://schemas.openxmlformats.org/officeDocument/2006/relationships/hyperlink" Target="https://anubhavtrainings.com/"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www.youtube.com/watch?v=NV8UD9QnJ4A&amp;list=PLcxqFaocb9WLaza2kOjkUCDIQGbzNos6p" TargetMode="External"/><Relationship Id="rId3" Type="http://schemas.openxmlformats.org/officeDocument/2006/relationships/image" Target="../media/image17.jpg"/><Relationship Id="rId7" Type="http://schemas.openxmlformats.org/officeDocument/2006/relationships/image" Target="../media/image19.jpg"/><Relationship Id="rId2" Type="http://schemas.openxmlformats.org/officeDocument/2006/relationships/hyperlink" Target="https://www.youtube.com/watch?v=vlKBQ3g0w_E&amp;list=PLcxqFaocb9WIQJ-kptyPuiMSVWZVd2ff_&amp;index=1" TargetMode="External"/><Relationship Id="rId1" Type="http://schemas.openxmlformats.org/officeDocument/2006/relationships/slideLayout" Target="../slideLayouts/slideLayout7.xml"/><Relationship Id="rId6" Type="http://schemas.openxmlformats.org/officeDocument/2006/relationships/hyperlink" Target="https://www.youtube.com/watch?v=xQzhXhq1ZyI&amp;list=PLcxqFaocb9WLtnq-rpXbRy5hnKECxr95G" TargetMode="External"/><Relationship Id="rId5" Type="http://schemas.openxmlformats.org/officeDocument/2006/relationships/image" Target="../media/image18.jpg"/><Relationship Id="rId4" Type="http://schemas.openxmlformats.org/officeDocument/2006/relationships/hyperlink" Target="https://www.youtube.com/watch?v=aVPk_FE9O3s&amp;list=PLcxqFaocb9WJ8g8TZPsHQIEcSjKW9F0IE&amp;index=2" TargetMode="External"/><Relationship Id="rId9"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18/01%20Get%20ALL%20Sales%20Order%20Data.txt"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github.com/soyuztechnologies/Nvidia_Ui5_Fiori_Feb1/blob/master/Day%2018/02%20Get%20Associated%20Items%20of%20Orders.txt"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18/03%20MPC_Class_Changes.txt"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github.com/soyuztechnologies/Nvidia_Ui5_Fiori_Feb1/blob/master/Day%2018/04%20CREATE_DEEP_ENTITY.txt"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soyuztechnologies/Nvidia_Ui5_Fiori_Feb1/blob/master/Day%2018/05%20Payload.txt" TargetMode="External"/><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yeoman.io/generators/" TargetMode="External"/><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hyperlink" Target="https://www.youtube.com/channel/UCzEPlO_nyhiE1MkZiufl9iw"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3">
              <a:extLst>
                <a:ext uri="{BEBA8EAE-BF5A-486C-A8C5-ECC9F3942E4B}">
                  <a14:imgProps xmlns:a14="http://schemas.microsoft.com/office/drawing/2010/main">
                    <a14:imgLayer r:embed="rId4">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22712" y="2918300"/>
            <a:ext cx="6629399" cy="646331"/>
          </a:xfrm>
          <a:prstGeom prst="rect">
            <a:avLst/>
          </a:prstGeom>
          <a:noFill/>
        </p:spPr>
        <p:txBody>
          <a:bodyPr wrap="square" rtlCol="0">
            <a:spAutoFit/>
          </a:bodyPr>
          <a:lstStyle/>
          <a:p>
            <a:r>
              <a:rPr lang="en-US" sz="3600" spc="-150" dirty="0">
                <a:solidFill>
                  <a:schemeClr val="bg1"/>
                </a:solidFill>
              </a:rPr>
              <a:t>Shekhar Vedi</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p:cNvSpPr txBox="1"/>
          <p:nvPr/>
        </p:nvSpPr>
        <p:spPr>
          <a:xfrm>
            <a:off x="167491" y="3579798"/>
            <a:ext cx="6629399" cy="830997"/>
          </a:xfrm>
          <a:prstGeom prst="rect">
            <a:avLst/>
          </a:prstGeom>
          <a:noFill/>
        </p:spPr>
        <p:txBody>
          <a:bodyPr wrap="square" rtlCol="0">
            <a:spAutoFit/>
          </a:bodyPr>
          <a:lstStyle/>
          <a:p>
            <a:r>
              <a:rPr lang="en-US" sz="4800" spc="-150" dirty="0">
                <a:solidFill>
                  <a:schemeClr val="bg1"/>
                </a:solidFill>
                <a:latin typeface="Cooper Black" panose="0208090404030B020404" pitchFamily="18" charset="0"/>
              </a:rPr>
              <a:t>Day – 13 </a:t>
            </a:r>
          </a:p>
        </p:txBody>
      </p:sp>
      <p:sp>
        <p:nvSpPr>
          <p:cNvPr id="9" name="TextBox 8">
            <a:extLst>
              <a:ext uri="{FF2B5EF4-FFF2-40B4-BE49-F238E27FC236}">
                <a16:creationId xmlns:a16="http://schemas.microsoft.com/office/drawing/2014/main" id="{029AD5CA-C2E2-40A6-8CE6-90DA460ACF0D}"/>
              </a:ext>
            </a:extLst>
          </p:cNvPr>
          <p:cNvSpPr txBox="1"/>
          <p:nvPr/>
        </p:nvSpPr>
        <p:spPr>
          <a:xfrm>
            <a:off x="122712" y="154049"/>
            <a:ext cx="11664004" cy="1754326"/>
          </a:xfrm>
          <a:prstGeom prst="rect">
            <a:avLst/>
          </a:prstGeom>
          <a:noFill/>
        </p:spPr>
        <p:txBody>
          <a:bodyPr wrap="square" rtlCol="0">
            <a:spAutoFit/>
          </a:bodyPr>
          <a:lstStyle/>
          <a:p>
            <a:r>
              <a:rPr lang="en-US" sz="5400" b="1" cap="all" spc="-150" dirty="0">
                <a:solidFill>
                  <a:srgbClr val="92D050"/>
                </a:solidFill>
              </a:rPr>
              <a:t>SAP </a:t>
            </a:r>
            <a:r>
              <a:rPr lang="en-US" sz="5400" b="1" dirty="0">
                <a:solidFill>
                  <a:srgbClr val="92D050"/>
                </a:solidFill>
              </a:rPr>
              <a:t>UI5 &amp; FIORI with OData TRAINING using BAS</a:t>
            </a:r>
          </a:p>
        </p:txBody>
      </p:sp>
    </p:spTree>
    <p:extLst>
      <p:ext uri="{BB962C8B-B14F-4D97-AF65-F5344CB8AC3E}">
        <p14:creationId xmlns:p14="http://schemas.microsoft.com/office/powerpoint/2010/main" val="69812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Triangle 6">
            <a:extLst>
              <a:ext uri="{FF2B5EF4-FFF2-40B4-BE49-F238E27FC236}">
                <a16:creationId xmlns:a16="http://schemas.microsoft.com/office/drawing/2014/main" id="{EAF14BF4-9A45-8B4E-AA65-A815CC72E5A3}"/>
              </a:ext>
            </a:extLst>
          </p:cNvPr>
          <p:cNvSpPr/>
          <p:nvPr/>
        </p:nvSpPr>
        <p:spPr>
          <a:xfrm flipH="1">
            <a:off x="3030278" y="2339163"/>
            <a:ext cx="9161718" cy="4518837"/>
          </a:xfrm>
          <a:prstGeom prst="rtTriangle">
            <a:avLst/>
          </a:prstGeom>
          <a:solidFill>
            <a:srgbClr val="18A7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 name="Picture Placeholder 1">
            <a:extLst>
              <a:ext uri="{FF2B5EF4-FFF2-40B4-BE49-F238E27FC236}">
                <a16:creationId xmlns:a16="http://schemas.microsoft.com/office/drawing/2014/main" id="{5901FB9E-D5D8-0E42-9064-309ADD0ECF57}"/>
              </a:ext>
            </a:extLst>
          </p:cNvPr>
          <p:cNvSpPr>
            <a:spLocks noGrp="1"/>
          </p:cNvSpPr>
          <p:nvPr>
            <p:ph type="pic" sz="quarter" idx="14"/>
          </p:nvPr>
        </p:nvSpPr>
        <p:spPr>
          <a:xfrm>
            <a:off x="0" y="-1"/>
            <a:ext cx="12192000" cy="4877937"/>
          </a:xfrm>
        </p:spPr>
      </p:sp>
      <p:pic>
        <p:nvPicPr>
          <p:cNvPr id="4" name="Picture 3">
            <a:extLst>
              <a:ext uri="{FF2B5EF4-FFF2-40B4-BE49-F238E27FC236}">
                <a16:creationId xmlns:a16="http://schemas.microsoft.com/office/drawing/2014/main" id="{520F6EAF-BDD9-FA40-9881-470C78C023CA}"/>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587" y="-1"/>
            <a:ext cx="12188826" cy="4877937"/>
          </a:xfrm>
          <a:prstGeom prst="rect">
            <a:avLst/>
          </a:prstGeom>
        </p:spPr>
      </p:pic>
      <p:sp>
        <p:nvSpPr>
          <p:cNvPr id="20" name="Rectangle 19">
            <a:extLst>
              <a:ext uri="{FF2B5EF4-FFF2-40B4-BE49-F238E27FC236}">
                <a16:creationId xmlns:a16="http://schemas.microsoft.com/office/drawing/2014/main" id="{7D8E97E7-E23C-4E4A-A0AF-1C43E32D5148}"/>
              </a:ext>
            </a:extLst>
          </p:cNvPr>
          <p:cNvSpPr/>
          <p:nvPr/>
        </p:nvSpPr>
        <p:spPr>
          <a:xfrm>
            <a:off x="3176" y="-10291"/>
            <a:ext cx="12187238" cy="4888227"/>
          </a:xfrm>
          <a:prstGeom prst="rect">
            <a:avLst/>
          </a:prstGeom>
          <a:gradFill>
            <a:gsLst>
              <a:gs pos="89000">
                <a:schemeClr val="accent4">
                  <a:lumMod val="75000"/>
                  <a:alpha val="96000"/>
                </a:schemeClr>
              </a:gs>
              <a:gs pos="29000">
                <a:schemeClr val="tx2">
                  <a:alpha val="84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1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Rectangle 34">
            <a:extLst>
              <a:ext uri="{FF2B5EF4-FFF2-40B4-BE49-F238E27FC236}">
                <a16:creationId xmlns:a16="http://schemas.microsoft.com/office/drawing/2014/main" id="{F6FFC3F4-1A5C-6446-9CE3-98CE002CFF5F}"/>
              </a:ext>
            </a:extLst>
          </p:cNvPr>
          <p:cNvSpPr/>
          <p:nvPr/>
        </p:nvSpPr>
        <p:spPr>
          <a:xfrm>
            <a:off x="350660" y="5992677"/>
            <a:ext cx="3636124" cy="646331"/>
          </a:xfrm>
          <a:prstGeom prst="rect">
            <a:avLst/>
          </a:prstGeom>
        </p:spPr>
        <p:txBody>
          <a:bodyPr wrap="square">
            <a:spAutoFit/>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pitchFamily="34" charset="0"/>
                <a:ea typeface="+mn-ea"/>
                <a:cs typeface="Arial" panose="020B0604020202020204" pitchFamily="34" charset="0"/>
              </a:rPr>
              <a:t>Contact us today!</a:t>
            </a:r>
          </a:p>
          <a:p>
            <a:pPr marL="0" marR="0" lvl="0" indent="0" algn="l" defTabSz="914217"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solidFill>
                <a:effectLst/>
                <a:uLnTx/>
                <a:uFillTx/>
                <a:latin typeface="Arial" panose="020B0604020202020204"/>
                <a:ea typeface="+mn-ea"/>
                <a:cs typeface="+mn-cs"/>
              </a:rPr>
              <a:t>https://anubhavtrainings.com/</a:t>
            </a:r>
          </a:p>
        </p:txBody>
      </p:sp>
      <p:sp>
        <p:nvSpPr>
          <p:cNvPr id="6" name="Rectangle 5">
            <a:extLst>
              <a:ext uri="{FF2B5EF4-FFF2-40B4-BE49-F238E27FC236}">
                <a16:creationId xmlns:a16="http://schemas.microsoft.com/office/drawing/2014/main" id="{7A91E6F4-0EB3-3446-B962-79A0A253F3F7}"/>
              </a:ext>
            </a:extLst>
          </p:cNvPr>
          <p:cNvSpPr/>
          <p:nvPr/>
        </p:nvSpPr>
        <p:spPr>
          <a:xfrm>
            <a:off x="8180349" y="2925900"/>
            <a:ext cx="3230283" cy="276999"/>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rPr>
              <a:t>We build the workforce of the future.</a:t>
            </a:r>
            <a:endParaRPr kumimoji="0" lang="en-US" sz="1200" b="0" i="0" u="none" strike="noStrike" kern="1200" cap="none" spc="50" normalizeH="0" baseline="0" noProof="0" dirty="0">
              <a:ln>
                <a:noFill/>
              </a:ln>
              <a:solidFill>
                <a:srgbClr val="FFFFFF">
                  <a:lumMod val="95000"/>
                </a:srgbClr>
              </a:solidFill>
              <a:effectLst/>
              <a:uLnTx/>
              <a:uFillTx/>
              <a:latin typeface="Arial" panose="020B0604020202020204" pitchFamily="34" charset="0"/>
              <a:ea typeface="+mn-ea"/>
              <a:cs typeface="Arial" panose="020B0604020202020204" pitchFamily="34" charset="0"/>
            </a:endParaRPr>
          </a:p>
        </p:txBody>
      </p:sp>
      <p:sp>
        <p:nvSpPr>
          <p:cNvPr id="40" name="Rectangle 39">
            <a:extLst>
              <a:ext uri="{FF2B5EF4-FFF2-40B4-BE49-F238E27FC236}">
                <a16:creationId xmlns:a16="http://schemas.microsoft.com/office/drawing/2014/main" id="{89EED0AA-D6A0-854A-9888-8400B6D1FE48}"/>
              </a:ext>
            </a:extLst>
          </p:cNvPr>
          <p:cNvSpPr/>
          <p:nvPr/>
        </p:nvSpPr>
        <p:spPr>
          <a:xfrm>
            <a:off x="1221995"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Corporate Clients</a:t>
            </a:r>
          </a:p>
        </p:txBody>
      </p:sp>
      <p:sp>
        <p:nvSpPr>
          <p:cNvPr id="49" name="Rectangle 48">
            <a:extLst>
              <a:ext uri="{FF2B5EF4-FFF2-40B4-BE49-F238E27FC236}">
                <a16:creationId xmlns:a16="http://schemas.microsoft.com/office/drawing/2014/main" id="{DFBD6F02-53D0-BF4D-BF2A-4BD3E0AC1D30}"/>
              </a:ext>
            </a:extLst>
          </p:cNvPr>
          <p:cNvSpPr/>
          <p:nvPr/>
        </p:nvSpPr>
        <p:spPr>
          <a:xfrm>
            <a:off x="2825880" y="311377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30,000+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Trained</a:t>
            </a:r>
          </a:p>
        </p:txBody>
      </p:sp>
      <p:sp>
        <p:nvSpPr>
          <p:cNvPr id="75" name="Rectangle 74">
            <a:extLst>
              <a:ext uri="{FF2B5EF4-FFF2-40B4-BE49-F238E27FC236}">
                <a16:creationId xmlns:a16="http://schemas.microsoft.com/office/drawing/2014/main" id="{B3EFFD71-D9A6-F843-8D97-4553654A0BAE}"/>
              </a:ext>
            </a:extLst>
          </p:cNvPr>
          <p:cNvSpPr/>
          <p:nvPr/>
        </p:nvSpPr>
        <p:spPr>
          <a:xfrm>
            <a:off x="4496601" y="3111414"/>
            <a:ext cx="1801916" cy="64633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25000+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rPr>
              <a:t>Learners Placed</a:t>
            </a:r>
          </a:p>
        </p:txBody>
      </p:sp>
      <p:pic>
        <p:nvPicPr>
          <p:cNvPr id="9" name="Picture 8">
            <a:extLst>
              <a:ext uri="{FF2B5EF4-FFF2-40B4-BE49-F238E27FC236}">
                <a16:creationId xmlns:a16="http://schemas.microsoft.com/office/drawing/2014/main" id="{6BBB1580-5754-8F41-9AD0-21D8AE6FD293}"/>
              </a:ext>
            </a:extLst>
          </p:cNvPr>
          <p:cNvPicPr>
            <a:picLocks noChangeAspect="1"/>
          </p:cNvPicPr>
          <p:nvPr/>
        </p:nvPicPr>
        <p:blipFill>
          <a:blip r:embed="rId4" cstate="email">
            <a:lum bright="70000" contrast="-70000"/>
            <a:extLst>
              <a:ext uri="{28A0092B-C50C-407E-A947-70E740481C1C}">
                <a14:useLocalDpi xmlns:a14="http://schemas.microsoft.com/office/drawing/2010/main"/>
              </a:ext>
            </a:extLst>
          </a:blip>
          <a:stretch>
            <a:fillRect/>
          </a:stretch>
        </p:blipFill>
        <p:spPr>
          <a:xfrm>
            <a:off x="1783592" y="2279542"/>
            <a:ext cx="640226" cy="640226"/>
          </a:xfrm>
          <a:prstGeom prst="rect">
            <a:avLst/>
          </a:prstGeom>
        </p:spPr>
      </p:pic>
      <p:pic>
        <p:nvPicPr>
          <p:cNvPr id="11" name="Picture 10">
            <a:extLst>
              <a:ext uri="{FF2B5EF4-FFF2-40B4-BE49-F238E27FC236}">
                <a16:creationId xmlns:a16="http://schemas.microsoft.com/office/drawing/2014/main" id="{465C330F-D3B3-C54E-A760-411AF08F9062}"/>
              </a:ext>
            </a:extLst>
          </p:cNvPr>
          <p:cNvPicPr>
            <a:picLocks noChangeAspect="1"/>
          </p:cNvPicPr>
          <p:nvPr/>
        </p:nvPicPr>
        <p:blipFill>
          <a:blip r:embed="rId5" cstate="email">
            <a:lum bright="70000" contrast="-70000"/>
            <a:extLst>
              <a:ext uri="{28A0092B-C50C-407E-A947-70E740481C1C}">
                <a14:useLocalDpi xmlns:a14="http://schemas.microsoft.com/office/drawing/2010/main"/>
              </a:ext>
            </a:extLst>
          </a:blip>
          <a:stretch>
            <a:fillRect/>
          </a:stretch>
        </p:blipFill>
        <p:spPr>
          <a:xfrm>
            <a:off x="3406417" y="2272463"/>
            <a:ext cx="672103" cy="672103"/>
          </a:xfrm>
          <a:prstGeom prst="rect">
            <a:avLst/>
          </a:prstGeom>
        </p:spPr>
      </p:pic>
      <p:sp>
        <p:nvSpPr>
          <p:cNvPr id="48" name="Rectangle 47"/>
          <p:cNvSpPr/>
          <p:nvPr/>
        </p:nvSpPr>
        <p:spPr>
          <a:xfrm>
            <a:off x="632685" y="691519"/>
            <a:ext cx="6572671" cy="1015663"/>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We’re committed to empower you to be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Most Desirable Resource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through powerful training solutions.</a:t>
            </a:r>
          </a:p>
        </p:txBody>
      </p:sp>
      <p:sp>
        <p:nvSpPr>
          <p:cNvPr id="54" name="Rectangle 53">
            <a:extLst>
              <a:ext uri="{FF2B5EF4-FFF2-40B4-BE49-F238E27FC236}">
                <a16:creationId xmlns:a16="http://schemas.microsoft.com/office/drawing/2014/main" id="{29B88429-5E3E-E649-B2EC-6D73DF20380B}"/>
              </a:ext>
            </a:extLst>
          </p:cNvPr>
          <p:cNvSpPr/>
          <p:nvPr/>
        </p:nvSpPr>
        <p:spPr>
          <a:xfrm>
            <a:off x="350660" y="4998907"/>
            <a:ext cx="3901573" cy="89255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baseline="0" noProof="0" dirty="0">
                <a:ln>
                  <a:noFill/>
                </a:ln>
                <a:solidFill>
                  <a:srgbClr val="F97700"/>
                </a:solidFill>
                <a:effectLst/>
                <a:uLnTx/>
                <a:uFillTx/>
                <a:latin typeface="Arial" panose="020B0604020202020204"/>
                <a:ea typeface="+mn-ea"/>
                <a:cs typeface="+mn-cs"/>
              </a:rPr>
              <a:t>FREE WEBINARS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a:ln>
                  <a:noFill/>
                </a:ln>
                <a:solidFill>
                  <a:srgbClr val="F97700"/>
                </a:solidFill>
                <a:effectLst/>
                <a:uLnTx/>
                <a:uFillTx/>
                <a:latin typeface="Arial" panose="020B0604020202020204"/>
                <a:ea typeface="+mn-ea"/>
                <a:cs typeface="+mn-cs"/>
              </a:rPr>
              <a:t>Sign up for free webinars with industry experts every fortnight!</a:t>
            </a:r>
          </a:p>
        </p:txBody>
      </p:sp>
      <p:pic>
        <p:nvPicPr>
          <p:cNvPr id="56" name="Picture 55">
            <a:extLst>
              <a:ext uri="{FF2B5EF4-FFF2-40B4-BE49-F238E27FC236}">
                <a16:creationId xmlns:a16="http://schemas.microsoft.com/office/drawing/2014/main" id="{A2992D5F-5E6B-654B-9458-11A35BA426B5}"/>
              </a:ext>
            </a:extLst>
          </p:cNvPr>
          <p:cNvPicPr>
            <a:picLocks noChangeAspect="1"/>
          </p:cNvPicPr>
          <p:nvPr/>
        </p:nvPicPr>
        <p:blipFill>
          <a:blip r:embed="rId6" cstate="email">
            <a:lum bright="70000" contrast="-70000"/>
            <a:extLst>
              <a:ext uri="{28A0092B-C50C-407E-A947-70E740481C1C}">
                <a14:useLocalDpi xmlns:a14="http://schemas.microsoft.com/office/drawing/2010/main"/>
              </a:ext>
            </a:extLst>
          </a:blip>
          <a:stretch>
            <a:fillRect/>
          </a:stretch>
        </p:blipFill>
        <p:spPr>
          <a:xfrm>
            <a:off x="4952741" y="2194371"/>
            <a:ext cx="852087" cy="852087"/>
          </a:xfrm>
          <a:prstGeom prst="rect">
            <a:avLst/>
          </a:prstGeom>
        </p:spPr>
      </p:pic>
      <p:grpSp>
        <p:nvGrpSpPr>
          <p:cNvPr id="8" name="Group 13">
            <a:extLst>
              <a:ext uri="{FF2B5EF4-FFF2-40B4-BE49-F238E27FC236}">
                <a16:creationId xmlns:a16="http://schemas.microsoft.com/office/drawing/2014/main" id="{C4CE162D-F9BF-9140-A233-D39001B36CFD}"/>
              </a:ext>
            </a:extLst>
          </p:cNvPr>
          <p:cNvGrpSpPr/>
          <p:nvPr/>
        </p:nvGrpSpPr>
        <p:grpSpPr>
          <a:xfrm>
            <a:off x="6519296" y="3369105"/>
            <a:ext cx="5612646" cy="3381741"/>
            <a:chOff x="4482563" y="4980191"/>
            <a:chExt cx="3128574" cy="1841396"/>
          </a:xfrm>
        </p:grpSpPr>
        <p:pic>
          <p:nvPicPr>
            <p:cNvPr id="19" name="Picture 18">
              <a:extLst>
                <a:ext uri="{FF2B5EF4-FFF2-40B4-BE49-F238E27FC236}">
                  <a16:creationId xmlns:a16="http://schemas.microsoft.com/office/drawing/2014/main" id="{62C3C8DA-341B-5A4B-82D2-EE674B9C2DAF}"/>
                </a:ext>
              </a:extLst>
            </p:cNvPr>
            <p:cNvPicPr>
              <a:picLocks noChangeAspect="1"/>
            </p:cNvPicPr>
            <p:nvPr/>
          </p:nvPicPr>
          <p:blipFill>
            <a:blip r:embed="rId7"/>
            <a:stretch>
              <a:fillRect/>
            </a:stretch>
          </p:blipFill>
          <p:spPr>
            <a:xfrm>
              <a:off x="4482563" y="4980191"/>
              <a:ext cx="3128574" cy="1841396"/>
            </a:xfrm>
            <a:prstGeom prst="rect">
              <a:avLst/>
            </a:prstGeom>
          </p:spPr>
        </p:pic>
        <p:pic>
          <p:nvPicPr>
            <p:cNvPr id="13" name="Picture 12">
              <a:extLst>
                <a:ext uri="{FF2B5EF4-FFF2-40B4-BE49-F238E27FC236}">
                  <a16:creationId xmlns:a16="http://schemas.microsoft.com/office/drawing/2014/main" id="{3F68CD41-8EF3-B443-924E-319DE8B16892}"/>
                </a:ext>
              </a:extLst>
            </p:cNvPr>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4906220" y="5127342"/>
              <a:ext cx="2275190" cy="1498325"/>
            </a:xfrm>
            <a:prstGeom prst="rect">
              <a:avLst/>
            </a:prstGeom>
          </p:spPr>
        </p:pic>
      </p:grpSp>
      <p:sp>
        <p:nvSpPr>
          <p:cNvPr id="3" name="Rectangle 2">
            <a:extLst>
              <a:ext uri="{FF2B5EF4-FFF2-40B4-BE49-F238E27FC236}">
                <a16:creationId xmlns:a16="http://schemas.microsoft.com/office/drawing/2014/main" id="{34C82462-A6A9-9F40-B874-C2786492A285}"/>
              </a:ext>
            </a:extLst>
          </p:cNvPr>
          <p:cNvSpPr/>
          <p:nvPr/>
        </p:nvSpPr>
        <p:spPr>
          <a:xfrm>
            <a:off x="4493739" y="5575313"/>
            <a:ext cx="2196807" cy="5474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hlinkClick r:id="rId9"/>
            <a:extLst>
              <a:ext uri="{FF2B5EF4-FFF2-40B4-BE49-F238E27FC236}">
                <a16:creationId xmlns:a16="http://schemas.microsoft.com/office/drawing/2014/main" id="{B7D41E04-1B35-BD4F-8B37-C6CC88C6B995}"/>
              </a:ext>
            </a:extLst>
          </p:cNvPr>
          <p:cNvSpPr/>
          <p:nvPr/>
        </p:nvSpPr>
        <p:spPr>
          <a:xfrm>
            <a:off x="4400880" y="5490869"/>
            <a:ext cx="2196807" cy="54749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6AA9D7C5-0368-6645-B73F-D51BF9C01567}"/>
              </a:ext>
            </a:extLst>
          </p:cNvPr>
          <p:cNvSpPr/>
          <p:nvPr/>
        </p:nvSpPr>
        <p:spPr>
          <a:xfrm>
            <a:off x="4804221" y="5590861"/>
            <a:ext cx="1467068"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44546A"/>
                </a:solidFill>
                <a:effectLst/>
                <a:uLnTx/>
                <a:uFillTx/>
                <a:latin typeface="Arial" panose="020B0604020202020204"/>
                <a:ea typeface="+mn-ea"/>
                <a:cs typeface="+mn-cs"/>
              </a:rPr>
              <a:t>Enroll Now!</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pic>
        <p:nvPicPr>
          <p:cNvPr id="24" name="Picture 23">
            <a:extLst>
              <a:ext uri="{FF2B5EF4-FFF2-40B4-BE49-F238E27FC236}">
                <a16:creationId xmlns:a16="http://schemas.microsoft.com/office/drawing/2014/main" id="{50EE5CC4-6884-48A9-8EE9-C0C15B8FD140}"/>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651916" y="501199"/>
            <a:ext cx="1956681" cy="1932623"/>
          </a:xfrm>
          <a:prstGeom prst="rect">
            <a:avLst/>
          </a:prstGeom>
        </p:spPr>
      </p:pic>
    </p:spTree>
    <p:extLst>
      <p:ext uri="{BB962C8B-B14F-4D97-AF65-F5344CB8AC3E}">
        <p14:creationId xmlns:p14="http://schemas.microsoft.com/office/powerpoint/2010/main" val="1937607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C8A4613-6F8A-40A2-B2DE-12F49D2C9098}"/>
              </a:ext>
            </a:extLst>
          </p:cNvPr>
          <p:cNvSpPr txBox="1"/>
          <p:nvPr/>
        </p:nvSpPr>
        <p:spPr>
          <a:xfrm>
            <a:off x="92365" y="180309"/>
            <a:ext cx="11462326" cy="646331"/>
          </a:xfrm>
          <a:prstGeom prst="rect">
            <a:avLst/>
          </a:prstGeom>
          <a:noFill/>
        </p:spPr>
        <p:txBody>
          <a:bodyPr wrap="square">
            <a:spAutoFit/>
          </a:bodyPr>
          <a:lstStyle/>
          <a:p>
            <a:r>
              <a:rPr lang="en-US" sz="3600" dirty="0">
                <a:latin typeface="Cooper Black" panose="0208090404030B020404" pitchFamily="18" charset="0"/>
              </a:rPr>
              <a:t>More from AnubhavTrainings.com</a:t>
            </a:r>
          </a:p>
        </p:txBody>
      </p:sp>
      <p:pic>
        <p:nvPicPr>
          <p:cNvPr id="6" name="Picture 5">
            <a:hlinkClick r:id="rId2"/>
            <a:extLst>
              <a:ext uri="{FF2B5EF4-FFF2-40B4-BE49-F238E27FC236}">
                <a16:creationId xmlns:a16="http://schemas.microsoft.com/office/drawing/2014/main" id="{3C11E744-8456-4A37-9BA0-092AF3415D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78" y="826640"/>
            <a:ext cx="5727192" cy="3452752"/>
          </a:xfrm>
          <a:prstGeom prst="rect">
            <a:avLst/>
          </a:prstGeom>
          <a:scene3d>
            <a:camera prst="perspectiveLeft"/>
            <a:lightRig rig="threePt" dir="t"/>
          </a:scene3d>
        </p:spPr>
      </p:pic>
      <p:pic>
        <p:nvPicPr>
          <p:cNvPr id="8" name="Picture 7">
            <a:hlinkClick r:id="rId4"/>
            <a:extLst>
              <a:ext uri="{FF2B5EF4-FFF2-40B4-BE49-F238E27FC236}">
                <a16:creationId xmlns:a16="http://schemas.microsoft.com/office/drawing/2014/main" id="{D78BFE9E-91A1-40B2-B91E-34E16BAEAB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930" y="1061561"/>
            <a:ext cx="5956261" cy="3337560"/>
          </a:xfrm>
          <a:prstGeom prst="rect">
            <a:avLst/>
          </a:prstGeom>
          <a:scene3d>
            <a:camera prst="perspectiveLeft"/>
            <a:lightRig rig="threePt" dir="t"/>
          </a:scene3d>
        </p:spPr>
      </p:pic>
      <p:pic>
        <p:nvPicPr>
          <p:cNvPr id="10" name="Picture 9">
            <a:hlinkClick r:id="rId6"/>
            <a:extLst>
              <a:ext uri="{FF2B5EF4-FFF2-40B4-BE49-F238E27FC236}">
                <a16:creationId xmlns:a16="http://schemas.microsoft.com/office/drawing/2014/main" id="{4B4996AA-9A5C-4627-ABFF-5F312BFC76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877" y="3132709"/>
            <a:ext cx="5727193" cy="3539652"/>
          </a:xfrm>
          <a:prstGeom prst="rect">
            <a:avLst/>
          </a:prstGeom>
          <a:scene3d>
            <a:camera prst="perspectiveLeft"/>
            <a:lightRig rig="threePt" dir="t"/>
          </a:scene3d>
        </p:spPr>
      </p:pic>
      <p:pic>
        <p:nvPicPr>
          <p:cNvPr id="11" name="Picture 10">
            <a:hlinkClick r:id="rId8"/>
            <a:extLst>
              <a:ext uri="{FF2B5EF4-FFF2-40B4-BE49-F238E27FC236}">
                <a16:creationId xmlns:a16="http://schemas.microsoft.com/office/drawing/2014/main" id="{82B165D0-C409-4669-9E36-D2FB63835D83}"/>
              </a:ext>
            </a:extLst>
          </p:cNvPr>
          <p:cNvPicPr>
            <a:picLocks noChangeAspect="1"/>
          </p:cNvPicPr>
          <p:nvPr/>
        </p:nvPicPr>
        <p:blipFill>
          <a:blip r:embed="rId9"/>
          <a:stretch>
            <a:fillRect/>
          </a:stretch>
        </p:blipFill>
        <p:spPr>
          <a:xfrm>
            <a:off x="192258" y="3340131"/>
            <a:ext cx="5998933" cy="3304731"/>
          </a:xfrm>
          <a:prstGeom prst="rect">
            <a:avLst/>
          </a:prstGeom>
          <a:scene3d>
            <a:camera prst="perspectiveLeft"/>
            <a:lightRig rig="threePt" dir="t"/>
          </a:scene3d>
        </p:spPr>
      </p:pic>
    </p:spTree>
    <p:extLst>
      <p:ext uri="{BB962C8B-B14F-4D97-AF65-F5344CB8AC3E}">
        <p14:creationId xmlns:p14="http://schemas.microsoft.com/office/powerpoint/2010/main" val="2647541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261764" y="779090"/>
            <a:ext cx="11161643" cy="369332"/>
          </a:xfrm>
          <a:prstGeom prst="rect">
            <a:avLst/>
          </a:prstGeom>
          <a:noFill/>
        </p:spPr>
        <p:txBody>
          <a:bodyPr wrap="square" rtlCol="0">
            <a:spAutoFit/>
          </a:bodyPr>
          <a:lstStyle/>
          <a:p>
            <a:r>
              <a:rPr lang="en-US" dirty="0"/>
              <a:t>Content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321682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620B393-B059-4008-BE9A-31AEBF787D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0042" y="779090"/>
            <a:ext cx="5353730" cy="53537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i="0" u="none" strike="noStrike" kern="1200" cap="none" spc="0" normalizeH="0" baseline="0" noProof="0" dirty="0">
                <a:ln>
                  <a:noFill/>
                </a:ln>
                <a:solidFill>
                  <a:prstClr val="black"/>
                </a:solidFill>
                <a:effectLst/>
                <a:uLnTx/>
                <a:uFillTx/>
                <a:latin typeface="Cooper Black" panose="0208090404030B020404" pitchFamily="18" charset="0"/>
              </a:rPr>
              <a:t>Agenda – Day 13</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3" name="TextBox 2">
            <a:extLst>
              <a:ext uri="{FF2B5EF4-FFF2-40B4-BE49-F238E27FC236}">
                <a16:creationId xmlns:a16="http://schemas.microsoft.com/office/drawing/2014/main" id="{73A79EAA-1647-4107-B296-669CE3D2F38F}"/>
              </a:ext>
            </a:extLst>
          </p:cNvPr>
          <p:cNvSpPr txBox="1"/>
          <p:nvPr/>
        </p:nvSpPr>
        <p:spPr>
          <a:xfrm>
            <a:off x="638228" y="899721"/>
            <a:ext cx="5353730" cy="2308324"/>
          </a:xfrm>
          <a:prstGeom prst="rect">
            <a:avLst/>
          </a:prstGeom>
          <a:noFill/>
        </p:spPr>
        <p:txBody>
          <a:bodyPr wrap="square" rtlCol="0">
            <a:spAutoFit/>
          </a:bodyPr>
          <a:lstStyle/>
          <a:p>
            <a:pPr marL="285750" indent="-285750">
              <a:buFont typeface="Arial" panose="020B0604020202020204" pitchFamily="34" charset="0"/>
              <a:buChar char="•"/>
            </a:pPr>
            <a:r>
              <a:rPr lang="it-IT" dirty="0">
                <a:solidFill>
                  <a:srgbClr val="242424"/>
                </a:solidFill>
              </a:rPr>
              <a:t>Design OData Service entities using service generation technique</a:t>
            </a:r>
          </a:p>
          <a:p>
            <a:pPr marL="742950" lvl="1" indent="-285750">
              <a:buFont typeface="Arial" panose="020B0604020202020204" pitchFamily="34" charset="0"/>
              <a:buChar char="•"/>
            </a:pPr>
            <a:r>
              <a:rPr lang="it-IT" dirty="0">
                <a:solidFill>
                  <a:srgbClr val="242424"/>
                </a:solidFill>
              </a:rPr>
              <a:t>Define Order Entity</a:t>
            </a:r>
          </a:p>
          <a:p>
            <a:pPr marL="742950" lvl="1" indent="-285750">
              <a:buFont typeface="Arial" panose="020B0604020202020204" pitchFamily="34" charset="0"/>
              <a:buChar char="•"/>
            </a:pPr>
            <a:r>
              <a:rPr lang="it-IT" dirty="0">
                <a:solidFill>
                  <a:srgbClr val="242424"/>
                </a:solidFill>
              </a:rPr>
              <a:t>Define Order Items</a:t>
            </a:r>
          </a:p>
          <a:p>
            <a:pPr marL="742950" lvl="1" indent="-285750">
              <a:buFont typeface="Arial" panose="020B0604020202020204" pitchFamily="34" charset="0"/>
              <a:buChar char="•"/>
            </a:pPr>
            <a:r>
              <a:rPr lang="it-IT" dirty="0">
                <a:solidFill>
                  <a:srgbClr val="242424"/>
                </a:solidFill>
              </a:rPr>
              <a:t>Implement Service</a:t>
            </a:r>
          </a:p>
          <a:p>
            <a:pPr marL="285750" indent="-285750">
              <a:buFont typeface="Arial" panose="020B0604020202020204" pitchFamily="34" charset="0"/>
              <a:buChar char="•"/>
            </a:pPr>
            <a:r>
              <a:rPr lang="it-IT" dirty="0">
                <a:solidFill>
                  <a:srgbClr val="242424"/>
                </a:solidFill>
              </a:rPr>
              <a:t>Implementing the DEEP ENTITY</a:t>
            </a:r>
          </a:p>
          <a:p>
            <a:pPr marL="285750" indent="-285750">
              <a:buFont typeface="Arial" panose="020B0604020202020204" pitchFamily="34" charset="0"/>
              <a:buChar char="•"/>
            </a:pPr>
            <a:r>
              <a:rPr lang="it-IT" dirty="0">
                <a:solidFill>
                  <a:srgbClr val="242424"/>
                </a:solidFill>
              </a:rPr>
              <a:t>Testing DEEP ENTITY and INSERT</a:t>
            </a:r>
          </a:p>
          <a:p>
            <a:pPr marL="285750" indent="-285750">
              <a:buFont typeface="Arial" panose="020B0604020202020204" pitchFamily="34" charset="0"/>
              <a:buChar char="•"/>
            </a:pPr>
            <a:r>
              <a:rPr lang="it-IT" dirty="0">
                <a:solidFill>
                  <a:srgbClr val="242424"/>
                </a:solidFill>
              </a:rPr>
              <a:t>Understand Fiori Yoman tooling</a:t>
            </a:r>
            <a:endParaRPr lang="en-US" dirty="0"/>
          </a:p>
        </p:txBody>
      </p:sp>
      <p:sp>
        <p:nvSpPr>
          <p:cNvPr id="9" name="Footer Placeholder 45">
            <a:extLst>
              <a:ext uri="{FF2B5EF4-FFF2-40B4-BE49-F238E27FC236}">
                <a16:creationId xmlns:a16="http://schemas.microsoft.com/office/drawing/2014/main" id="{51D77C38-BB47-4E3F-84A5-C28B21492055}"/>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2321857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3" y="188641"/>
            <a:ext cx="10357745" cy="5904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Service Generation Technique</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329938" y="779090"/>
            <a:ext cx="11767438" cy="3693319"/>
          </a:xfrm>
          <a:prstGeom prst="rect">
            <a:avLst/>
          </a:prstGeom>
          <a:noFill/>
        </p:spPr>
        <p:txBody>
          <a:bodyPr wrap="square" rtlCol="0">
            <a:spAutoFit/>
          </a:bodyPr>
          <a:lstStyle/>
          <a:p>
            <a:pPr algn="just"/>
            <a:r>
              <a:rPr lang="en-US" dirty="0"/>
              <a:t>In order to speed up the definition of the OData services, we can use the service generation technique. Most of the metadata definition and code will be auto generated by SAP system in such case.</a:t>
            </a:r>
          </a:p>
          <a:p>
            <a:pPr algn="just"/>
            <a:endParaRPr lang="en-US" dirty="0"/>
          </a:p>
          <a:p>
            <a:pPr algn="just"/>
            <a:r>
              <a:rPr lang="en-US" dirty="0"/>
              <a:t>The steps to use service generation are as below</a:t>
            </a:r>
          </a:p>
          <a:p>
            <a:pPr marL="342900" indent="-342900" algn="just">
              <a:buAutoNum type="arabicPeriod"/>
            </a:pPr>
            <a:r>
              <a:rPr lang="en-US" dirty="0"/>
              <a:t>Right click on data model and choose import -&gt; DDIC Structure</a:t>
            </a:r>
          </a:p>
          <a:p>
            <a:pPr marL="342900" indent="-342900" algn="just">
              <a:buAutoNum type="arabicPeriod"/>
            </a:pPr>
            <a:r>
              <a:rPr lang="en-US" dirty="0"/>
              <a:t>Provide the order structure as </a:t>
            </a:r>
            <a:r>
              <a:rPr lang="en-US" b="1" dirty="0"/>
              <a:t>BAPI_EPM_SO_HEADER</a:t>
            </a:r>
          </a:p>
          <a:p>
            <a:pPr marL="342900" indent="-342900" algn="just">
              <a:buAutoNum type="arabicPeriod"/>
            </a:pPr>
            <a:r>
              <a:rPr lang="en-US" dirty="0"/>
              <a:t>Repeat the step 2 for Order Item entity for DDIC structure </a:t>
            </a:r>
            <a:r>
              <a:rPr lang="en-US" b="1" dirty="0"/>
              <a:t>BAPI_EPM_SO_ITEM</a:t>
            </a:r>
          </a:p>
          <a:p>
            <a:pPr marL="342900" indent="-342900" algn="just">
              <a:buAutoNum type="arabicPeriod"/>
            </a:pPr>
            <a:r>
              <a:rPr lang="en-US" dirty="0"/>
              <a:t>We can use the service generation technique to map to the data source as BAPI - </a:t>
            </a:r>
            <a:r>
              <a:rPr lang="en-US" b="1" dirty="0"/>
              <a:t>BAPI_EPM_SO_GET_LIST</a:t>
            </a:r>
          </a:p>
          <a:p>
            <a:pPr marL="342900" indent="-342900" algn="just">
              <a:buAutoNum type="arabicPeriod"/>
            </a:pPr>
            <a:r>
              <a:rPr lang="en-US" dirty="0"/>
              <a:t>Once we generate the code, we can overwrite same in DPC_EXT class</a:t>
            </a:r>
          </a:p>
          <a:p>
            <a:pPr marL="342900" indent="-342900" algn="just">
              <a:buAutoNum type="arabicPeriod"/>
            </a:pPr>
            <a:r>
              <a:rPr lang="en-US" dirty="0"/>
              <a:t>Implement an association between header and items</a:t>
            </a:r>
          </a:p>
          <a:p>
            <a:pPr algn="just"/>
            <a:endParaRPr lang="en-US" dirty="0"/>
          </a:p>
          <a:p>
            <a:pPr algn="just"/>
            <a:r>
              <a:rPr lang="en-US" dirty="0">
                <a:hlinkClick r:id="rId3"/>
              </a:rPr>
              <a:t>Source Code for Header GET ALL</a:t>
            </a:r>
            <a:endParaRPr lang="en-US" dirty="0"/>
          </a:p>
          <a:p>
            <a:pPr algn="just"/>
            <a:r>
              <a:rPr lang="en-US" dirty="0">
                <a:hlinkClick r:id="rId4"/>
              </a:rPr>
              <a:t>Source Code for Associated Items</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3" name="Picture 2">
            <a:extLst>
              <a:ext uri="{FF2B5EF4-FFF2-40B4-BE49-F238E27FC236}">
                <a16:creationId xmlns:a16="http://schemas.microsoft.com/office/drawing/2014/main" id="{98F64C17-7B6A-4CBF-ACD4-7A6A09281FB2}"/>
              </a:ext>
            </a:extLst>
          </p:cNvPr>
          <p:cNvPicPr>
            <a:picLocks noChangeAspect="1"/>
          </p:cNvPicPr>
          <p:nvPr/>
        </p:nvPicPr>
        <p:blipFill>
          <a:blip r:embed="rId5"/>
          <a:stretch>
            <a:fillRect/>
          </a:stretch>
        </p:blipFill>
        <p:spPr>
          <a:xfrm>
            <a:off x="593217" y="4591860"/>
            <a:ext cx="3749365" cy="1928027"/>
          </a:xfrm>
          <a:prstGeom prst="rect">
            <a:avLst/>
          </a:prstGeom>
        </p:spPr>
      </p:pic>
      <p:pic>
        <p:nvPicPr>
          <p:cNvPr id="6" name="Picture 5">
            <a:extLst>
              <a:ext uri="{FF2B5EF4-FFF2-40B4-BE49-F238E27FC236}">
                <a16:creationId xmlns:a16="http://schemas.microsoft.com/office/drawing/2014/main" id="{D89D07E8-FCAA-436B-93F5-D13E835239E9}"/>
              </a:ext>
            </a:extLst>
          </p:cNvPr>
          <p:cNvPicPr>
            <a:picLocks noChangeAspect="1"/>
          </p:cNvPicPr>
          <p:nvPr/>
        </p:nvPicPr>
        <p:blipFill>
          <a:blip r:embed="rId6"/>
          <a:stretch>
            <a:fillRect/>
          </a:stretch>
        </p:blipFill>
        <p:spPr>
          <a:xfrm>
            <a:off x="6910630" y="4532527"/>
            <a:ext cx="2300221" cy="2034811"/>
          </a:xfrm>
          <a:prstGeom prst="rect">
            <a:avLst/>
          </a:prstGeom>
        </p:spPr>
      </p:pic>
      <p:sp>
        <p:nvSpPr>
          <p:cNvPr id="10" name="Arrow: Right 9">
            <a:extLst>
              <a:ext uri="{FF2B5EF4-FFF2-40B4-BE49-F238E27FC236}">
                <a16:creationId xmlns:a16="http://schemas.microsoft.com/office/drawing/2014/main" id="{D8CA34B8-6D5F-4A67-BE72-3269C3B5E6C2}"/>
              </a:ext>
            </a:extLst>
          </p:cNvPr>
          <p:cNvSpPr/>
          <p:nvPr/>
        </p:nvSpPr>
        <p:spPr>
          <a:xfrm>
            <a:off x="5215383" y="5138842"/>
            <a:ext cx="593889" cy="8340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14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18914"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Implementing the DEEP ENTITY</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346605" y="896528"/>
            <a:ext cx="11161643" cy="2862322"/>
          </a:xfrm>
          <a:prstGeom prst="rect">
            <a:avLst/>
          </a:prstGeom>
          <a:noFill/>
        </p:spPr>
        <p:txBody>
          <a:bodyPr wrap="square" rtlCol="0">
            <a:spAutoFit/>
          </a:bodyPr>
          <a:lstStyle/>
          <a:p>
            <a:r>
              <a:rPr lang="en-US" dirty="0"/>
              <a:t>SAP Gateway Deep Inset allows to store hierarchical data like in our case Sales Order that has both header and item data (one can not exist without another).</a:t>
            </a:r>
          </a:p>
          <a:p>
            <a:endParaRPr lang="en-US" dirty="0"/>
          </a:p>
          <a:p>
            <a:r>
              <a:rPr lang="en-US" dirty="0"/>
              <a:t>Deep Inset is an opposite to $expand URI option.</a:t>
            </a:r>
          </a:p>
          <a:p>
            <a:r>
              <a:rPr lang="en-US" dirty="0"/>
              <a:t>With the help of Deep Entity we can implement deep inserts in SAP OData Services.</a:t>
            </a:r>
          </a:p>
          <a:p>
            <a:endParaRPr lang="en-US" dirty="0"/>
          </a:p>
          <a:p>
            <a:r>
              <a:rPr lang="en-US" dirty="0"/>
              <a:t>We need to include a new structure in the MPC class to support the DEEP ENTITY</a:t>
            </a:r>
          </a:p>
          <a:p>
            <a:endParaRPr lang="en-US" dirty="0"/>
          </a:p>
          <a:p>
            <a:r>
              <a:rPr lang="en-US" dirty="0">
                <a:hlinkClick r:id="rId3"/>
              </a:rPr>
              <a:t>Deep Entity Structure Definition</a:t>
            </a:r>
            <a:endParaRPr lang="en-US" dirty="0"/>
          </a:p>
          <a:p>
            <a:r>
              <a:rPr lang="en-US" dirty="0">
                <a:hlinkClick r:id="rId4"/>
              </a:rPr>
              <a:t>Implementation Logic for /IWBEP/IF_MGW_APPL_SRV_RUNTIME~CREATE_DEEP_ENTITY</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
        <p:nvSpPr>
          <p:cNvPr id="3" name="Rectangle 2">
            <a:extLst>
              <a:ext uri="{FF2B5EF4-FFF2-40B4-BE49-F238E27FC236}">
                <a16:creationId xmlns:a16="http://schemas.microsoft.com/office/drawing/2014/main" id="{E0EEF700-BF59-4CAF-B60E-A70BEDB5D30B}"/>
              </a:ext>
            </a:extLst>
          </p:cNvPr>
          <p:cNvSpPr/>
          <p:nvPr/>
        </p:nvSpPr>
        <p:spPr>
          <a:xfrm>
            <a:off x="346605" y="4598930"/>
            <a:ext cx="10658572" cy="1200329"/>
          </a:xfrm>
          <a:prstGeom prst="rect">
            <a:avLst/>
          </a:prstGeom>
        </p:spPr>
        <p:txBody>
          <a:bodyPr wrap="square">
            <a:spAutoFit/>
          </a:bodyPr>
          <a:lstStyle/>
          <a:p>
            <a:r>
              <a:rPr lang="en-US" dirty="0">
                <a:solidFill>
                  <a:srgbClr val="0000FF"/>
                </a:solidFill>
                <a:latin typeface="Courier New" panose="02070309020205020404" pitchFamily="49" charset="0"/>
              </a:rPr>
              <a:t>types : BEGIN OF TS_DEEP_ENTITY .</a:t>
            </a:r>
          </a:p>
          <a:p>
            <a:r>
              <a:rPr lang="en-US" dirty="0">
                <a:solidFill>
                  <a:srgbClr val="0000FF"/>
                </a:solidFill>
                <a:latin typeface="Courier New" panose="02070309020205020404" pitchFamily="49" charset="0"/>
              </a:rPr>
              <a:t>        INCLUDE TYPE TS_ORDER.</a:t>
            </a:r>
          </a:p>
          <a:p>
            <a:r>
              <a:rPr lang="en-US" dirty="0">
                <a:solidFill>
                  <a:srgbClr val="0000FF"/>
                </a:solidFill>
                <a:latin typeface="Courier New" panose="02070309020205020404" pitchFamily="49" charset="0"/>
              </a:rPr>
              <a:t>TYPES : TO_ITEMS type standard table of TS_ORDERITEM WITH DEFAULT KEY,</a:t>
            </a:r>
          </a:p>
          <a:p>
            <a:r>
              <a:rPr lang="en-US" dirty="0">
                <a:solidFill>
                  <a:srgbClr val="0000FF"/>
                </a:solidFill>
                <a:latin typeface="Courier New" panose="02070309020205020404" pitchFamily="49" charset="0"/>
              </a:rPr>
              <a:t>        END OF TS_DEEP_ENTITY. </a:t>
            </a:r>
            <a:endParaRPr lang="en-US" dirty="0"/>
          </a:p>
        </p:txBody>
      </p:sp>
    </p:spTree>
    <p:extLst>
      <p:ext uri="{BB962C8B-B14F-4D97-AF65-F5344CB8AC3E}">
        <p14:creationId xmlns:p14="http://schemas.microsoft.com/office/powerpoint/2010/main" val="1567770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61642"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Testing DEEP ENTITY and INSERT</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365459" y="896528"/>
            <a:ext cx="11161643" cy="923330"/>
          </a:xfrm>
          <a:prstGeom prst="rect">
            <a:avLst/>
          </a:prstGeom>
          <a:noFill/>
        </p:spPr>
        <p:txBody>
          <a:bodyPr wrap="square" rtlCol="0">
            <a:spAutoFit/>
          </a:bodyPr>
          <a:lstStyle/>
          <a:p>
            <a:r>
              <a:rPr lang="en-US" dirty="0"/>
              <a:t>We can now test the deep insert with mass upload payload as below</a:t>
            </a:r>
          </a:p>
          <a:p>
            <a:endParaRPr lang="en-US" dirty="0"/>
          </a:p>
          <a:p>
            <a:r>
              <a:rPr lang="en-US" dirty="0">
                <a:hlinkClick r:id="rId3"/>
              </a:rPr>
              <a:t>Payload sample</a:t>
            </a:r>
            <a:endParaRPr lang="en-US" dirty="0"/>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3" name="Picture 2">
            <a:extLst>
              <a:ext uri="{FF2B5EF4-FFF2-40B4-BE49-F238E27FC236}">
                <a16:creationId xmlns:a16="http://schemas.microsoft.com/office/drawing/2014/main" id="{0877029D-F1E6-47B5-9A53-EADFF568BC0B}"/>
              </a:ext>
            </a:extLst>
          </p:cNvPr>
          <p:cNvPicPr>
            <a:picLocks noChangeAspect="1"/>
          </p:cNvPicPr>
          <p:nvPr/>
        </p:nvPicPr>
        <p:blipFill>
          <a:blip r:embed="rId4"/>
          <a:stretch>
            <a:fillRect/>
          </a:stretch>
        </p:blipFill>
        <p:spPr>
          <a:xfrm>
            <a:off x="452486" y="1994184"/>
            <a:ext cx="8628668" cy="4718884"/>
          </a:xfrm>
          <a:prstGeom prst="rect">
            <a:avLst/>
          </a:prstGeom>
        </p:spPr>
      </p:pic>
    </p:spTree>
    <p:extLst>
      <p:ext uri="{BB962C8B-B14F-4D97-AF65-F5344CB8AC3E}">
        <p14:creationId xmlns:p14="http://schemas.microsoft.com/office/powerpoint/2010/main" val="41542778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3">
            <a:extLst>
              <a:ext uri="{FF2B5EF4-FFF2-40B4-BE49-F238E27FC236}">
                <a16:creationId xmlns:a16="http://schemas.microsoft.com/office/drawing/2014/main" id="{AF93BBAF-6EE1-4591-9B30-F5586142D4FB}"/>
              </a:ext>
            </a:extLst>
          </p:cNvPr>
          <p:cNvSpPr txBox="1">
            <a:spLocks/>
          </p:cNvSpPr>
          <p:nvPr/>
        </p:nvSpPr>
        <p:spPr>
          <a:xfrm>
            <a:off x="261764" y="188641"/>
            <a:ext cx="11118914" cy="5904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Working with DEEP Inserts on Fiori App</a:t>
            </a:r>
          </a:p>
        </p:txBody>
      </p:sp>
      <p:pic>
        <p:nvPicPr>
          <p:cNvPr id="22" name="Picture 21">
            <a:extLst>
              <a:ext uri="{FF2B5EF4-FFF2-40B4-BE49-F238E27FC236}">
                <a16:creationId xmlns:a16="http://schemas.microsoft.com/office/drawing/2014/main" id="{28EC1A83-C55E-46CD-B906-A781D8F74D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2" name="TextBox 1">
            <a:extLst>
              <a:ext uri="{FF2B5EF4-FFF2-40B4-BE49-F238E27FC236}">
                <a16:creationId xmlns:a16="http://schemas.microsoft.com/office/drawing/2014/main" id="{A7C85CD6-AB30-4AE8-A63C-5B98D31A98D7}"/>
              </a:ext>
            </a:extLst>
          </p:cNvPr>
          <p:cNvSpPr txBox="1"/>
          <p:nvPr/>
        </p:nvSpPr>
        <p:spPr>
          <a:xfrm>
            <a:off x="422019" y="895191"/>
            <a:ext cx="8165799" cy="3970318"/>
          </a:xfrm>
          <a:prstGeom prst="rect">
            <a:avLst/>
          </a:prstGeom>
          <a:noFill/>
        </p:spPr>
        <p:txBody>
          <a:bodyPr wrap="square" rtlCol="0">
            <a:spAutoFit/>
          </a:bodyPr>
          <a:lstStyle/>
          <a:p>
            <a:r>
              <a:rPr lang="en-US" dirty="0"/>
              <a:t>Yeoman helps you to kickstart new projects, prescribing best practices and tools to help you stay productive.</a:t>
            </a:r>
          </a:p>
          <a:p>
            <a:endParaRPr lang="en-US" dirty="0"/>
          </a:p>
          <a:p>
            <a:r>
              <a:rPr lang="en-US" dirty="0"/>
              <a:t>To do so, it provide a generator ecosystem. A generator is basically a plugin that can be run with the `</a:t>
            </a:r>
            <a:r>
              <a:rPr lang="en-US" dirty="0" err="1"/>
              <a:t>yo</a:t>
            </a:r>
            <a:r>
              <a:rPr lang="en-US" dirty="0"/>
              <a:t>` command to scaffold complete projects or useful parts.</a:t>
            </a:r>
          </a:p>
          <a:p>
            <a:endParaRPr lang="en-US" dirty="0"/>
          </a:p>
          <a:p>
            <a:r>
              <a:rPr lang="en-US" dirty="0"/>
              <a:t>We can discover pre-built generators as below</a:t>
            </a:r>
          </a:p>
          <a:p>
            <a:endParaRPr lang="en-US" dirty="0"/>
          </a:p>
          <a:p>
            <a:r>
              <a:rPr lang="en-US" dirty="0">
                <a:hlinkClick r:id="rId3"/>
              </a:rPr>
              <a:t>https://yeoman.io/generators/</a:t>
            </a:r>
            <a:endParaRPr lang="en-US" dirty="0"/>
          </a:p>
          <a:p>
            <a:endParaRPr lang="en-US" dirty="0"/>
          </a:p>
          <a:p>
            <a:r>
              <a:rPr lang="en-US" dirty="0"/>
              <a:t>Steps</a:t>
            </a:r>
          </a:p>
          <a:p>
            <a:pPr marL="342900" indent="-342900">
              <a:buAutoNum type="arabicPeriod"/>
            </a:pPr>
            <a:r>
              <a:rPr lang="en-US" dirty="0"/>
              <a:t>Install yeoman tool – </a:t>
            </a:r>
            <a:r>
              <a:rPr lang="en-US" b="1" dirty="0" err="1"/>
              <a:t>npm</a:t>
            </a:r>
            <a:r>
              <a:rPr lang="en-US" b="1" dirty="0"/>
              <a:t> install –g </a:t>
            </a:r>
            <a:r>
              <a:rPr lang="en-US" b="1" dirty="0" err="1"/>
              <a:t>yo</a:t>
            </a:r>
            <a:endParaRPr lang="en-US" b="1" dirty="0"/>
          </a:p>
          <a:p>
            <a:pPr marL="342900" indent="-342900">
              <a:buAutoNum type="arabicPeriod"/>
            </a:pPr>
            <a:r>
              <a:rPr lang="en-US" dirty="0"/>
              <a:t>Install generator – </a:t>
            </a:r>
            <a:r>
              <a:rPr lang="en-US" b="1" dirty="0" err="1"/>
              <a:t>npm</a:t>
            </a:r>
            <a:r>
              <a:rPr lang="en-US" b="1" dirty="0"/>
              <a:t> install –g </a:t>
            </a:r>
            <a:r>
              <a:rPr lang="en-US" b="1" u="sng" dirty="0" err="1">
                <a:hlinkClick r:id="rId4"/>
              </a:rPr>
              <a:t>anubhav</a:t>
            </a:r>
            <a:r>
              <a:rPr lang="en-US" u="sng" dirty="0" err="1">
                <a:hlinkClick r:id="rId4"/>
              </a:rPr>
              <a:t>-basicfiori</a:t>
            </a:r>
            <a:endParaRPr lang="en-US" u="sng" dirty="0"/>
          </a:p>
          <a:p>
            <a:pPr marL="342900" indent="-342900">
              <a:buAutoNum type="arabicPeriod"/>
            </a:pPr>
            <a:r>
              <a:rPr lang="en-US" dirty="0"/>
              <a:t>We can use the generator in VS Code or BAS to create new project</a:t>
            </a:r>
          </a:p>
        </p:txBody>
      </p:sp>
      <p:sp>
        <p:nvSpPr>
          <p:cNvPr id="8" name="Footer Placeholder 45">
            <a:extLst>
              <a:ext uri="{FF2B5EF4-FFF2-40B4-BE49-F238E27FC236}">
                <a16:creationId xmlns:a16="http://schemas.microsoft.com/office/drawing/2014/main" id="{50716297-1661-465B-A972-8080F843E9EF}"/>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pic>
        <p:nvPicPr>
          <p:cNvPr id="6" name="Picture 2" descr="Improving Your Development Workflow with Yeoman | Treehouse Blog">
            <a:extLst>
              <a:ext uri="{FF2B5EF4-FFF2-40B4-BE49-F238E27FC236}">
                <a16:creationId xmlns:a16="http://schemas.microsoft.com/office/drawing/2014/main" id="{EEFD1B6C-EC83-43DE-B2A8-3BF3076487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87818" y="895192"/>
            <a:ext cx="3382213" cy="3145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6849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2415" y="-2412"/>
            <a:ext cx="12192001" cy="6858000"/>
          </a:xfrm>
          <a:prstGeom prst="roundRect">
            <a:avLst>
              <a:gd name="adj" fmla="val 0"/>
            </a:avLst>
          </a:prstGeom>
          <a:solidFill>
            <a:schemeClr val="tx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3879678" y="301108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13</a:t>
            </a:r>
          </a:p>
        </p:txBody>
      </p:sp>
    </p:spTree>
    <p:extLst>
      <p:ext uri="{BB962C8B-B14F-4D97-AF65-F5344CB8AC3E}">
        <p14:creationId xmlns:p14="http://schemas.microsoft.com/office/powerpoint/2010/main" val="3991243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Vector | Flat people with question marks background">
            <a:extLst>
              <a:ext uri="{FF2B5EF4-FFF2-40B4-BE49-F238E27FC236}">
                <a16:creationId xmlns:a16="http://schemas.microsoft.com/office/drawing/2014/main" id="{E158EC70-4769-4E41-A278-C90EC4E480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 b="22246"/>
          <a:stretch/>
        </p:blipFill>
        <p:spPr bwMode="auto">
          <a:xfrm>
            <a:off x="1848418" y="648942"/>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94C3DB2-D47E-4B94-804B-87AF1FDEF86E}"/>
              </a:ext>
            </a:extLst>
          </p:cNvPr>
          <p:cNvSpPr txBox="1"/>
          <p:nvPr/>
        </p:nvSpPr>
        <p:spPr>
          <a:xfrm>
            <a:off x="4535055" y="1052946"/>
            <a:ext cx="5588000" cy="769441"/>
          </a:xfrm>
          <a:prstGeom prst="rect">
            <a:avLst/>
          </a:prstGeom>
          <a:noFill/>
        </p:spPr>
        <p:txBody>
          <a:bodyPr wrap="square" rtlCol="0">
            <a:spAutoFit/>
          </a:bodyPr>
          <a:lstStyle/>
          <a:p>
            <a:r>
              <a:rPr lang="en-US" sz="4400" b="1" dirty="0"/>
              <a:t>Questions</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57951"/>
            <a:ext cx="716699" cy="707887"/>
          </a:xfrm>
          <a:prstGeom prst="rect">
            <a:avLst/>
          </a:prstGeom>
        </p:spPr>
      </p:pic>
      <p:sp>
        <p:nvSpPr>
          <p:cNvPr id="9" name="Footer Placeholder 45">
            <a:extLst>
              <a:ext uri="{FF2B5EF4-FFF2-40B4-BE49-F238E27FC236}">
                <a16:creationId xmlns:a16="http://schemas.microsoft.com/office/drawing/2014/main" id="{1E8E93DB-81E4-442B-B897-F702263718B2}"/>
              </a:ext>
            </a:extLst>
          </p:cNvPr>
          <p:cNvSpPr>
            <a:spLocks noGrp="1"/>
          </p:cNvSpPr>
          <p:nvPr>
            <p:ph type="ftr" sz="quarter" idx="11"/>
          </p:nvPr>
        </p:nvSpPr>
        <p:spPr>
          <a:xfrm>
            <a:off x="10177670" y="6639339"/>
            <a:ext cx="2014330" cy="14745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alibri" panose="020F0502020204030204"/>
                <a:ea typeface="+mn-ea"/>
                <a:cs typeface="+mn-cs"/>
              </a:rPr>
              <a:t>www.anubhavtrainings.com</a:t>
            </a:r>
          </a:p>
        </p:txBody>
      </p:sp>
    </p:spTree>
    <p:extLst>
      <p:ext uri="{BB962C8B-B14F-4D97-AF65-F5344CB8AC3E}">
        <p14:creationId xmlns:p14="http://schemas.microsoft.com/office/powerpoint/2010/main" val="1308118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spc="-150" dirty="0">
                <a:solidFill>
                  <a:prstClr val="white"/>
                </a:solidFill>
                <a:latin typeface="Calibri" panose="020F0502020204030204"/>
              </a:rPr>
              <a:t>Shekhar Vedi</a:t>
            </a:r>
            <a:endPar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584</Words>
  <Application>Microsoft Office PowerPoint</Application>
  <PresentationFormat>Widescreen</PresentationFormat>
  <Paragraphs>87</Paragraphs>
  <Slides>12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Cooper Black</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cvedi@soyuztechnologies.com</cp:lastModifiedBy>
  <cp:revision>3</cp:revision>
  <dcterms:created xsi:type="dcterms:W3CDTF">2023-08-10T16:09:42Z</dcterms:created>
  <dcterms:modified xsi:type="dcterms:W3CDTF">2023-08-11T02:18:20Z</dcterms:modified>
</cp:coreProperties>
</file>

<file path=docProps/thumbnail.jpeg>
</file>